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sv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slideLayout" Target="../slideLayouts/slideLayout7.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22721"/>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Phishing Awareness Training: Stay Alert, Stay Secure</a:t>
            </a:r>
            <a:endParaRPr lang="en-US" sz="4450" dirty="0"/>
          </a:p>
        </p:txBody>
      </p:sp>
      <p:sp>
        <p:nvSpPr>
          <p:cNvPr id="4" name="Text 1"/>
          <p:cNvSpPr/>
          <p:nvPr/>
        </p:nvSpPr>
        <p:spPr>
          <a:xfrm>
            <a:off x="6280190" y="4939784"/>
            <a:ext cx="6028492"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Recognise • Resist • Report</a:t>
            </a:r>
            <a:endParaRPr lang="en-US" sz="3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635931" y="320635"/>
            <a:ext cx="4470916" cy="363498"/>
          </a:xfrm>
          <a:prstGeom prst="rect">
            <a:avLst/>
          </a:prstGeom>
          <a:noFill/>
          <a:ln/>
        </p:spPr>
        <p:txBody>
          <a:bodyPr wrap="none" lIns="0" tIns="0" rIns="0" bIns="0" rtlCol="0" anchor="t"/>
          <a:lstStyle/>
          <a:p>
            <a:pPr algn="l" indent="0" marL="0">
              <a:lnSpc>
                <a:spcPts val="2850"/>
              </a:lnSpc>
              <a:buNone/>
            </a:pPr>
            <a:r>
              <a:rPr lang="en-US" sz="2250" b="1" dirty="0">
                <a:solidFill>
                  <a:srgbClr val="000000"/>
                </a:solidFill>
                <a:latin typeface="Inter Bold" pitchFamily="34" charset="0"/>
                <a:ea typeface="Inter Bold" pitchFamily="34" charset="-122"/>
                <a:cs typeface="Inter Bold" pitchFamily="34" charset="-120"/>
              </a:rPr>
              <a:t>Quick Safety Tips to Remember</a:t>
            </a:r>
            <a:endParaRPr lang="en-US" sz="2250" dirty="0"/>
          </a:p>
        </p:txBody>
      </p:sp>
      <p:sp>
        <p:nvSpPr>
          <p:cNvPr id="3" name="Text 1"/>
          <p:cNvSpPr/>
          <p:nvPr/>
        </p:nvSpPr>
        <p:spPr>
          <a:xfrm>
            <a:off x="3635931" y="974884"/>
            <a:ext cx="3537347" cy="2181344"/>
          </a:xfrm>
          <a:prstGeom prst="rect">
            <a:avLst/>
          </a:prstGeom>
          <a:noFill/>
          <a:ln/>
        </p:spPr>
        <p:txBody>
          <a:bodyPr wrap="square" lIns="0" tIns="0" rIns="0" bIns="0" rtlCol="0" anchor="t"/>
          <a:lstStyle/>
          <a:p>
            <a:pPr algn="l" indent="0" marL="0">
              <a:lnSpc>
                <a:spcPts val="5700"/>
              </a:lnSpc>
              <a:buNone/>
            </a:pPr>
            <a:r>
              <a:rPr lang="en-US" sz="4550" b="1" dirty="0">
                <a:solidFill>
                  <a:srgbClr val="000000"/>
                </a:solidFill>
                <a:latin typeface="Inter Bold" pitchFamily="34" charset="0"/>
                <a:ea typeface="Inter Bold" pitchFamily="34" charset="-122"/>
                <a:cs typeface="Inter Bold" pitchFamily="34" charset="-120"/>
              </a:rPr>
              <a:t>Think Before You Click</a:t>
            </a:r>
            <a:endParaRPr lang="en-US" sz="4550" dirty="0"/>
          </a:p>
        </p:txBody>
      </p:sp>
      <p:sp>
        <p:nvSpPr>
          <p:cNvPr id="4" name="Text 2"/>
          <p:cNvSpPr/>
          <p:nvPr/>
        </p:nvSpPr>
        <p:spPr>
          <a:xfrm>
            <a:off x="3635931" y="3272552"/>
            <a:ext cx="3537347" cy="372189"/>
          </a:xfrm>
          <a:prstGeom prst="rect">
            <a:avLst/>
          </a:prstGeom>
          <a:noFill/>
          <a:ln/>
        </p:spPr>
        <p:txBody>
          <a:bodyPr wrap="squar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Always take a moment to evaluate the legitimacy of an email, message, or website before interacting with it.</a:t>
            </a:r>
            <a:endParaRPr lang="en-US" sz="900" dirty="0"/>
          </a:p>
        </p:txBody>
      </p:sp>
      <p:pic>
        <p:nvPicPr>
          <p:cNvPr id="5" name="Image 0" descr="preencoded.png">    </p:cNvPr>
          <p:cNvPicPr>
            <a:picLocks noChangeAspect="1"/>
          </p:cNvPicPr>
          <p:nvPr/>
        </p:nvPicPr>
        <p:blipFill>
          <a:blip r:embed="rId1"/>
          <a:stretch>
            <a:fillRect/>
          </a:stretch>
        </p:blipFill>
        <p:spPr>
          <a:xfrm>
            <a:off x="3635931" y="3775591"/>
            <a:ext cx="3537347" cy="3537347"/>
          </a:xfrm>
          <a:prstGeom prst="rect">
            <a:avLst/>
          </a:prstGeom>
        </p:spPr>
      </p:pic>
      <p:sp>
        <p:nvSpPr>
          <p:cNvPr id="6" name="Text 3"/>
          <p:cNvSpPr/>
          <p:nvPr/>
        </p:nvSpPr>
        <p:spPr>
          <a:xfrm>
            <a:off x="7464743" y="974884"/>
            <a:ext cx="3537347" cy="2181344"/>
          </a:xfrm>
          <a:prstGeom prst="rect">
            <a:avLst/>
          </a:prstGeom>
          <a:noFill/>
          <a:ln/>
        </p:spPr>
        <p:txBody>
          <a:bodyPr wrap="square" lIns="0" tIns="0" rIns="0" bIns="0" rtlCol="0" anchor="t"/>
          <a:lstStyle/>
          <a:p>
            <a:pPr algn="l" indent="0" marL="0">
              <a:lnSpc>
                <a:spcPts val="5700"/>
              </a:lnSpc>
              <a:buNone/>
            </a:pPr>
            <a:r>
              <a:rPr lang="en-US" sz="4550" b="1" dirty="0">
                <a:solidFill>
                  <a:srgbClr val="000000"/>
                </a:solidFill>
                <a:latin typeface="Inter Bold" pitchFamily="34" charset="0"/>
                <a:ea typeface="Inter Bold" pitchFamily="34" charset="-122"/>
                <a:cs typeface="Inter Bold" pitchFamily="34" charset="-120"/>
              </a:rPr>
              <a:t>When In Doubt, Don't Trust</a:t>
            </a:r>
            <a:endParaRPr lang="en-US" sz="4550" dirty="0"/>
          </a:p>
        </p:txBody>
      </p:sp>
      <p:sp>
        <p:nvSpPr>
          <p:cNvPr id="7" name="Text 4"/>
          <p:cNvSpPr/>
          <p:nvPr/>
        </p:nvSpPr>
        <p:spPr>
          <a:xfrm>
            <a:off x="7464743" y="3272552"/>
            <a:ext cx="3537347" cy="372189"/>
          </a:xfrm>
          <a:prstGeom prst="rect">
            <a:avLst/>
          </a:prstGeom>
          <a:noFill/>
          <a:ln/>
        </p:spPr>
        <p:txBody>
          <a:bodyPr wrap="squar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If something feels suspicious, it probably is. It's better to be safe than sorry.</a:t>
            </a:r>
            <a:endParaRPr lang="en-US" sz="900" dirty="0"/>
          </a:p>
        </p:txBody>
      </p:sp>
      <p:pic>
        <p:nvPicPr>
          <p:cNvPr id="8" name="Image 1" descr="preencoded.png">    </p:cNvPr>
          <p:cNvPicPr>
            <a:picLocks noChangeAspect="1"/>
          </p:cNvPicPr>
          <p:nvPr/>
        </p:nvPicPr>
        <p:blipFill>
          <a:blip r:embed="rId2"/>
          <a:stretch>
            <a:fillRect/>
          </a:stretch>
        </p:blipFill>
        <p:spPr>
          <a:xfrm>
            <a:off x="7464743" y="3775591"/>
            <a:ext cx="3537347" cy="3537347"/>
          </a:xfrm>
          <a:prstGeom prst="rect">
            <a:avLst/>
          </a:prstGeom>
        </p:spPr>
      </p:pic>
      <p:sp>
        <p:nvSpPr>
          <p:cNvPr id="9" name="Text 5"/>
          <p:cNvSpPr/>
          <p:nvPr/>
        </p:nvSpPr>
        <p:spPr>
          <a:xfrm>
            <a:off x="3635931" y="7618214"/>
            <a:ext cx="6744176" cy="290751"/>
          </a:xfrm>
          <a:prstGeom prst="rect">
            <a:avLst/>
          </a:prstGeom>
          <a:noFill/>
          <a:ln/>
        </p:spPr>
        <p:txBody>
          <a:bodyPr wrap="none" lIns="0" tIns="0" rIns="0" bIns="0" rtlCol="0" anchor="t"/>
          <a:lstStyle/>
          <a:p>
            <a:pPr algn="l" indent="0" marL="0">
              <a:lnSpc>
                <a:spcPts val="2250"/>
              </a:lnSpc>
              <a:buNone/>
            </a:pPr>
            <a:r>
              <a:rPr lang="en-US" sz="1800" b="1" dirty="0">
                <a:solidFill>
                  <a:srgbClr val="000000"/>
                </a:solidFill>
                <a:latin typeface="Inter Bold" pitchFamily="34" charset="0"/>
                <a:ea typeface="Inter Bold" pitchFamily="34" charset="-122"/>
                <a:cs typeface="Inter Bold" pitchFamily="34" charset="-120"/>
              </a:rPr>
              <a:t>Stay Informed, Stay Secure. Cybersecurity Starts With You!</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233130" y="530066"/>
            <a:ext cx="6038969" cy="600908"/>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What Exactly is Phishing?</a:t>
            </a:r>
            <a:endParaRPr lang="en-US" sz="3750" dirty="0"/>
          </a:p>
        </p:txBody>
      </p:sp>
      <p:sp>
        <p:nvSpPr>
          <p:cNvPr id="3" name="Text 1"/>
          <p:cNvSpPr/>
          <p:nvPr/>
        </p:nvSpPr>
        <p:spPr>
          <a:xfrm>
            <a:off x="1233130" y="1592342"/>
            <a:ext cx="5847398" cy="1230630"/>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Phishing is a type of online fraud where attackers pretend to be legitimate entities to trick you into revealing sensitive information. Think of it as a digital fishing expedition, where they cast a wide net hoping someone takes the bait.</a:t>
            </a:r>
            <a:endParaRPr lang="en-US" sz="1500" dirty="0"/>
          </a:p>
        </p:txBody>
      </p:sp>
      <p:sp>
        <p:nvSpPr>
          <p:cNvPr id="4" name="Text 2"/>
          <p:cNvSpPr/>
          <p:nvPr/>
        </p:nvSpPr>
        <p:spPr>
          <a:xfrm>
            <a:off x="1233130" y="2995970"/>
            <a:ext cx="5847398" cy="1230630"/>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They're after details like usernames, passwords, credit card numbers, and other personal data. Once they have this information, they can use it for identity theft, financial fraud, or to gain access to your accounts.</a:t>
            </a:r>
            <a:endParaRPr lang="en-US" sz="1500" dirty="0"/>
          </a:p>
        </p:txBody>
      </p:sp>
      <p:pic>
        <p:nvPicPr>
          <p:cNvPr id="5" name="Image 0" descr="preencoded.png">    </p:cNvPr>
          <p:cNvPicPr>
            <a:picLocks noChangeAspect="1"/>
          </p:cNvPicPr>
          <p:nvPr/>
        </p:nvPicPr>
        <p:blipFill>
          <a:blip r:embed="rId1"/>
          <a:stretch>
            <a:fillRect/>
          </a:stretch>
        </p:blipFill>
        <p:spPr>
          <a:xfrm>
            <a:off x="7557254" y="1635681"/>
            <a:ext cx="5847398" cy="58473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40036"/>
            <a:ext cx="984849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Common Types of Phishing Attacks</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402443"/>
            <a:ext cx="566976" cy="566976"/>
          </a:xfrm>
          <a:prstGeom prst="rect">
            <a:avLst/>
          </a:prstGeom>
        </p:spPr>
      </p:pic>
      <p:sp>
        <p:nvSpPr>
          <p:cNvPr id="4" name="Text 1"/>
          <p:cNvSpPr/>
          <p:nvPr/>
        </p:nvSpPr>
        <p:spPr>
          <a:xfrm>
            <a:off x="793790" y="325290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Email Phishing</a:t>
            </a:r>
            <a:endParaRPr lang="en-US" sz="2200" dirty="0"/>
          </a:p>
        </p:txBody>
      </p:sp>
      <p:sp>
        <p:nvSpPr>
          <p:cNvPr id="5" name="Text 2"/>
          <p:cNvSpPr/>
          <p:nvPr/>
        </p:nvSpPr>
        <p:spPr>
          <a:xfrm>
            <a:off x="793790" y="3743325"/>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classic approach, using deceptive emails to lure victims.</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6884" y="2402443"/>
            <a:ext cx="566976" cy="566976"/>
          </a:xfrm>
          <a:prstGeom prst="rect">
            <a:avLst/>
          </a:prstGeom>
        </p:spPr>
      </p:pic>
      <p:sp>
        <p:nvSpPr>
          <p:cNvPr id="7" name="Text 3"/>
          <p:cNvSpPr/>
          <p:nvPr/>
        </p:nvSpPr>
        <p:spPr>
          <a:xfrm>
            <a:off x="7456884" y="3252907"/>
            <a:ext cx="3475434"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SMS Phishing (Smishing)</a:t>
            </a:r>
            <a:endParaRPr lang="en-US" sz="2200" dirty="0"/>
          </a:p>
        </p:txBody>
      </p:sp>
      <p:sp>
        <p:nvSpPr>
          <p:cNvPr id="8" name="Text 4"/>
          <p:cNvSpPr/>
          <p:nvPr/>
        </p:nvSpPr>
        <p:spPr>
          <a:xfrm>
            <a:off x="7456884" y="3743325"/>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Malicious messages sent via text, often with fake links.</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922758"/>
            <a:ext cx="566976" cy="566976"/>
          </a:xfrm>
          <a:prstGeom prst="rect">
            <a:avLst/>
          </a:prstGeom>
        </p:spPr>
      </p:pic>
      <p:sp>
        <p:nvSpPr>
          <p:cNvPr id="10" name="Text 5"/>
          <p:cNvSpPr/>
          <p:nvPr/>
        </p:nvSpPr>
        <p:spPr>
          <a:xfrm>
            <a:off x="793790" y="5773222"/>
            <a:ext cx="338816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Voice Phishing (Vishing)</a:t>
            </a:r>
            <a:endParaRPr lang="en-US" sz="2200" dirty="0"/>
          </a:p>
        </p:txBody>
      </p:sp>
      <p:sp>
        <p:nvSpPr>
          <p:cNvPr id="11" name="Text 6"/>
          <p:cNvSpPr/>
          <p:nvPr/>
        </p:nvSpPr>
        <p:spPr>
          <a:xfrm>
            <a:off x="793790" y="6263640"/>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Fraudulent phone calls designed to trick you into sharing info.</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6884" y="4922758"/>
            <a:ext cx="566976" cy="566976"/>
          </a:xfrm>
          <a:prstGeom prst="rect">
            <a:avLst/>
          </a:prstGeom>
        </p:spPr>
      </p:pic>
      <p:sp>
        <p:nvSpPr>
          <p:cNvPr id="13" name="Text 7"/>
          <p:cNvSpPr/>
          <p:nvPr/>
        </p:nvSpPr>
        <p:spPr>
          <a:xfrm>
            <a:off x="7456884" y="5773222"/>
            <a:ext cx="5103971"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Fake Websites &amp; Social Media Scams</a:t>
            </a:r>
            <a:endParaRPr lang="en-US" sz="2200" dirty="0"/>
          </a:p>
        </p:txBody>
      </p:sp>
      <p:sp>
        <p:nvSpPr>
          <p:cNvPr id="14" name="Text 8"/>
          <p:cNvSpPr/>
          <p:nvPr/>
        </p:nvSpPr>
        <p:spPr>
          <a:xfrm>
            <a:off x="7456884" y="6263640"/>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Crafty websites or social media profiles designed to mimic real ones.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1268" y="1059775"/>
            <a:ext cx="5356622" cy="554593"/>
          </a:xfrm>
          <a:prstGeom prst="rect">
            <a:avLst/>
          </a:prstGeom>
          <a:noFill/>
          <a:ln/>
        </p:spPr>
        <p:txBody>
          <a:bodyPr wrap="none" lIns="0" tIns="0" rIns="0" bIns="0" rtlCol="0" anchor="t"/>
          <a:lstStyle/>
          <a:p>
            <a:pPr algn="l" indent="0" marL="0">
              <a:lnSpc>
                <a:spcPts val="4350"/>
              </a:lnSpc>
              <a:buNone/>
            </a:pPr>
            <a:r>
              <a:rPr lang="en-US" sz="3450" b="1" dirty="0">
                <a:solidFill>
                  <a:srgbClr val="000000"/>
                </a:solidFill>
                <a:latin typeface="Inter Bold" pitchFamily="34" charset="0"/>
                <a:ea typeface="Inter Bold" pitchFamily="34" charset="-122"/>
                <a:cs typeface="Inter Bold" pitchFamily="34" charset="-120"/>
              </a:rPr>
              <a:t>Spotting Phishing Emails</a:t>
            </a:r>
            <a:endParaRPr lang="en-US" sz="3450" dirty="0"/>
          </a:p>
        </p:txBody>
      </p:sp>
      <p:sp>
        <p:nvSpPr>
          <p:cNvPr id="4" name="Text 1"/>
          <p:cNvSpPr/>
          <p:nvPr/>
        </p:nvSpPr>
        <p:spPr>
          <a:xfrm>
            <a:off x="621268" y="1880592"/>
            <a:ext cx="7901464" cy="28396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Phishing emails often have tell-tale signs if you know what to look for:</a:t>
            </a:r>
            <a:endParaRPr lang="en-US" sz="1350" dirty="0"/>
          </a:p>
        </p:txBody>
      </p:sp>
      <p:sp>
        <p:nvSpPr>
          <p:cNvPr id="5" name="Shape 2"/>
          <p:cNvSpPr/>
          <p:nvPr/>
        </p:nvSpPr>
        <p:spPr>
          <a:xfrm>
            <a:off x="621268" y="2364224"/>
            <a:ext cx="7901464" cy="1068348"/>
          </a:xfrm>
          <a:prstGeom prst="roundRect">
            <a:avLst>
              <a:gd name="adj" fmla="val 10271"/>
            </a:avLst>
          </a:prstGeom>
          <a:solidFill>
            <a:srgbClr val="FFFFFF"/>
          </a:solidFill>
          <a:ln w="22860">
            <a:solidFill>
              <a:srgbClr val="C0C1D7"/>
            </a:solidFill>
            <a:prstDash val="solid"/>
          </a:ln>
        </p:spPr>
      </p:sp>
      <p:sp>
        <p:nvSpPr>
          <p:cNvPr id="6" name="Shape 3"/>
          <p:cNvSpPr/>
          <p:nvPr/>
        </p:nvSpPr>
        <p:spPr>
          <a:xfrm>
            <a:off x="598408" y="2364224"/>
            <a:ext cx="91440" cy="1068348"/>
          </a:xfrm>
          <a:prstGeom prst="roundRect">
            <a:avLst>
              <a:gd name="adj" fmla="val 81537"/>
            </a:avLst>
          </a:prstGeom>
          <a:solidFill>
            <a:srgbClr val="4950BC"/>
          </a:solidFill>
          <a:ln/>
        </p:spPr>
      </p:sp>
      <p:sp>
        <p:nvSpPr>
          <p:cNvPr id="7" name="Text 4"/>
          <p:cNvSpPr/>
          <p:nvPr/>
        </p:nvSpPr>
        <p:spPr>
          <a:xfrm>
            <a:off x="890111" y="2564487"/>
            <a:ext cx="2218968" cy="277416"/>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Suspicious Sender</a:t>
            </a:r>
            <a:endParaRPr lang="en-US" sz="1700" dirty="0"/>
          </a:p>
        </p:txBody>
      </p:sp>
      <p:sp>
        <p:nvSpPr>
          <p:cNvPr id="8" name="Text 5"/>
          <p:cNvSpPr/>
          <p:nvPr/>
        </p:nvSpPr>
        <p:spPr>
          <a:xfrm>
            <a:off x="890111" y="2948345"/>
            <a:ext cx="7432358" cy="28396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Check the email address carefully. It might look similar but have slight alterations.</a:t>
            </a:r>
            <a:endParaRPr lang="en-US" sz="1350" dirty="0"/>
          </a:p>
        </p:txBody>
      </p:sp>
      <p:sp>
        <p:nvSpPr>
          <p:cNvPr id="9" name="Shape 6"/>
          <p:cNvSpPr/>
          <p:nvPr/>
        </p:nvSpPr>
        <p:spPr>
          <a:xfrm>
            <a:off x="621268" y="3609975"/>
            <a:ext cx="7901464" cy="1068348"/>
          </a:xfrm>
          <a:prstGeom prst="roundRect">
            <a:avLst>
              <a:gd name="adj" fmla="val 10271"/>
            </a:avLst>
          </a:prstGeom>
          <a:solidFill>
            <a:srgbClr val="FFFFFF"/>
          </a:solidFill>
          <a:ln w="22860">
            <a:solidFill>
              <a:srgbClr val="C0C1D7"/>
            </a:solidFill>
            <a:prstDash val="solid"/>
          </a:ln>
        </p:spPr>
      </p:sp>
      <p:sp>
        <p:nvSpPr>
          <p:cNvPr id="10" name="Shape 7"/>
          <p:cNvSpPr/>
          <p:nvPr/>
        </p:nvSpPr>
        <p:spPr>
          <a:xfrm>
            <a:off x="598408" y="3609975"/>
            <a:ext cx="91440" cy="1068348"/>
          </a:xfrm>
          <a:prstGeom prst="roundRect">
            <a:avLst>
              <a:gd name="adj" fmla="val 81537"/>
            </a:avLst>
          </a:prstGeom>
          <a:solidFill>
            <a:srgbClr val="4950BC"/>
          </a:solidFill>
          <a:ln/>
        </p:spPr>
      </p:sp>
      <p:sp>
        <p:nvSpPr>
          <p:cNvPr id="11" name="Text 8"/>
          <p:cNvSpPr/>
          <p:nvPr/>
        </p:nvSpPr>
        <p:spPr>
          <a:xfrm>
            <a:off x="890111" y="3810238"/>
            <a:ext cx="3516273" cy="277416"/>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Urgent or Threatening Language</a:t>
            </a:r>
            <a:endParaRPr lang="en-US" sz="1700" dirty="0"/>
          </a:p>
        </p:txBody>
      </p:sp>
      <p:sp>
        <p:nvSpPr>
          <p:cNvPr id="12" name="Text 9"/>
          <p:cNvSpPr/>
          <p:nvPr/>
        </p:nvSpPr>
        <p:spPr>
          <a:xfrm>
            <a:off x="890111" y="4194096"/>
            <a:ext cx="7432358" cy="28396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Attackers use fear or a sense of urgency to make you act without thinking.</a:t>
            </a:r>
            <a:endParaRPr lang="en-US" sz="1350" dirty="0"/>
          </a:p>
        </p:txBody>
      </p:sp>
      <p:sp>
        <p:nvSpPr>
          <p:cNvPr id="13" name="Shape 10"/>
          <p:cNvSpPr/>
          <p:nvPr/>
        </p:nvSpPr>
        <p:spPr>
          <a:xfrm>
            <a:off x="621268" y="4855726"/>
            <a:ext cx="7901464" cy="1068348"/>
          </a:xfrm>
          <a:prstGeom prst="roundRect">
            <a:avLst>
              <a:gd name="adj" fmla="val 10271"/>
            </a:avLst>
          </a:prstGeom>
          <a:solidFill>
            <a:srgbClr val="FFFFFF"/>
          </a:solidFill>
          <a:ln w="22860">
            <a:solidFill>
              <a:srgbClr val="C0C1D7"/>
            </a:solidFill>
            <a:prstDash val="solid"/>
          </a:ln>
        </p:spPr>
      </p:sp>
      <p:sp>
        <p:nvSpPr>
          <p:cNvPr id="14" name="Shape 11"/>
          <p:cNvSpPr/>
          <p:nvPr/>
        </p:nvSpPr>
        <p:spPr>
          <a:xfrm>
            <a:off x="598408" y="4855726"/>
            <a:ext cx="91440" cy="1068348"/>
          </a:xfrm>
          <a:prstGeom prst="roundRect">
            <a:avLst>
              <a:gd name="adj" fmla="val 81537"/>
            </a:avLst>
          </a:prstGeom>
          <a:solidFill>
            <a:srgbClr val="4950BC"/>
          </a:solidFill>
          <a:ln/>
        </p:spPr>
      </p:sp>
      <p:sp>
        <p:nvSpPr>
          <p:cNvPr id="15" name="Text 12"/>
          <p:cNvSpPr/>
          <p:nvPr/>
        </p:nvSpPr>
        <p:spPr>
          <a:xfrm>
            <a:off x="890111" y="5055989"/>
            <a:ext cx="2851190" cy="277416"/>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Spelling &amp; Grammar Errors</a:t>
            </a:r>
            <a:endParaRPr lang="en-US" sz="1700" dirty="0"/>
          </a:p>
        </p:txBody>
      </p:sp>
      <p:sp>
        <p:nvSpPr>
          <p:cNvPr id="16" name="Text 13"/>
          <p:cNvSpPr/>
          <p:nvPr/>
        </p:nvSpPr>
        <p:spPr>
          <a:xfrm>
            <a:off x="890111" y="5439847"/>
            <a:ext cx="7432358" cy="28396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Professional organisations usually have flawless communication. Errors are a red flag.</a:t>
            </a:r>
            <a:endParaRPr lang="en-US" sz="1350" dirty="0"/>
          </a:p>
        </p:txBody>
      </p:sp>
      <p:sp>
        <p:nvSpPr>
          <p:cNvPr id="17" name="Shape 14"/>
          <p:cNvSpPr/>
          <p:nvPr/>
        </p:nvSpPr>
        <p:spPr>
          <a:xfrm>
            <a:off x="621268" y="6101477"/>
            <a:ext cx="7901464" cy="1068348"/>
          </a:xfrm>
          <a:prstGeom prst="roundRect">
            <a:avLst>
              <a:gd name="adj" fmla="val 10271"/>
            </a:avLst>
          </a:prstGeom>
          <a:solidFill>
            <a:srgbClr val="FFFFFF"/>
          </a:solidFill>
          <a:ln w="22860">
            <a:solidFill>
              <a:srgbClr val="C0C1D7"/>
            </a:solidFill>
            <a:prstDash val="solid"/>
          </a:ln>
        </p:spPr>
      </p:sp>
      <p:sp>
        <p:nvSpPr>
          <p:cNvPr id="18" name="Shape 15"/>
          <p:cNvSpPr/>
          <p:nvPr/>
        </p:nvSpPr>
        <p:spPr>
          <a:xfrm>
            <a:off x="598408" y="6101477"/>
            <a:ext cx="91440" cy="1068348"/>
          </a:xfrm>
          <a:prstGeom prst="roundRect">
            <a:avLst>
              <a:gd name="adj" fmla="val 81537"/>
            </a:avLst>
          </a:prstGeom>
          <a:solidFill>
            <a:srgbClr val="4950BC"/>
          </a:solidFill>
          <a:ln/>
        </p:spPr>
      </p:sp>
      <p:sp>
        <p:nvSpPr>
          <p:cNvPr id="19" name="Text 16"/>
          <p:cNvSpPr/>
          <p:nvPr/>
        </p:nvSpPr>
        <p:spPr>
          <a:xfrm>
            <a:off x="890111" y="6301740"/>
            <a:ext cx="3665339" cy="277416"/>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Unexpected Links or Attachments</a:t>
            </a:r>
            <a:endParaRPr lang="en-US" sz="1700" dirty="0"/>
          </a:p>
        </p:txBody>
      </p:sp>
      <p:sp>
        <p:nvSpPr>
          <p:cNvPr id="20" name="Text 17"/>
          <p:cNvSpPr/>
          <p:nvPr/>
        </p:nvSpPr>
        <p:spPr>
          <a:xfrm>
            <a:off x="890111" y="6685598"/>
            <a:ext cx="7432358" cy="28396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Be wary of links or attachments you weren't expecting, even if from a known sender.</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2612"/>
            <a:ext cx="715922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Identifying Fake Websites</a:t>
            </a:r>
            <a:endParaRPr lang="en-US" sz="4450" dirty="0"/>
          </a:p>
        </p:txBody>
      </p:sp>
      <p:sp>
        <p:nvSpPr>
          <p:cNvPr id="3" name="Text 1"/>
          <p:cNvSpPr/>
          <p:nvPr/>
        </p:nvSpPr>
        <p:spPr>
          <a:xfrm>
            <a:off x="793790" y="2145625"/>
            <a:ext cx="7604284" cy="1451610"/>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Look for HTTPS and a Padlock:</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Always check if the website URL starts with "https://" and has a padlock icon in the address bar. This indicates a secure connection, though it's not a guarantee of authenticity.</a:t>
            </a:r>
            <a:endParaRPr lang="en-US" sz="1750" dirty="0"/>
          </a:p>
        </p:txBody>
      </p:sp>
      <p:sp>
        <p:nvSpPr>
          <p:cNvPr id="4" name="Text 2"/>
          <p:cNvSpPr/>
          <p:nvPr/>
        </p:nvSpPr>
        <p:spPr>
          <a:xfrm>
            <a:off x="793790" y="3676531"/>
            <a:ext cx="7604284"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Fake Domain Names: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Scammers often create domain names that are very similar to legitimate ones, but with subtle changes. For example, "amaz0n.com" instead of "amazon.com".</a:t>
            </a:r>
            <a:endParaRPr lang="en-US" sz="1750" dirty="0"/>
          </a:p>
        </p:txBody>
      </p:sp>
      <p:sp>
        <p:nvSpPr>
          <p:cNvPr id="5" name="Text 3"/>
          <p:cNvSpPr/>
          <p:nvPr/>
        </p:nvSpPr>
        <p:spPr>
          <a:xfrm>
            <a:off x="793790" y="4844534"/>
            <a:ext cx="7604284"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Poor Design or Copy-Paste Logos: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Low-quality graphics, pixelated logos, or inconsistent branding can be signs of a fake website. If it looks unprofessional, it probably is.</a:t>
            </a:r>
            <a:endParaRPr lang="en-US" sz="1750" dirty="0"/>
          </a:p>
        </p:txBody>
      </p:sp>
      <p:pic>
        <p:nvPicPr>
          <p:cNvPr id="6"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42023"/>
            <a:ext cx="730567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Social Engineering Tactics</a:t>
            </a:r>
            <a:endParaRPr lang="en-US" sz="4450" dirty="0"/>
          </a:p>
        </p:txBody>
      </p:sp>
      <p:sp>
        <p:nvSpPr>
          <p:cNvPr id="3" name="Text 1"/>
          <p:cNvSpPr/>
          <p:nvPr/>
        </p:nvSpPr>
        <p:spPr>
          <a:xfrm>
            <a:off x="793790" y="210443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Attackers use psychological tricks to manipulate you. Here are some common tactics:</a:t>
            </a:r>
            <a:endParaRPr lang="en-US" sz="1750" dirty="0"/>
          </a:p>
        </p:txBody>
      </p:sp>
      <p:sp>
        <p:nvSpPr>
          <p:cNvPr id="4" name="Text 2"/>
          <p:cNvSpPr/>
          <p:nvPr/>
        </p:nvSpPr>
        <p:spPr>
          <a:xfrm>
            <a:off x="1857256" y="3079790"/>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Fear and Urgency</a:t>
            </a:r>
            <a:endParaRPr lang="en-US" sz="2200" dirty="0"/>
          </a:p>
        </p:txBody>
      </p:sp>
      <p:sp>
        <p:nvSpPr>
          <p:cNvPr id="5" name="Text 3"/>
          <p:cNvSpPr/>
          <p:nvPr/>
        </p:nvSpPr>
        <p:spPr>
          <a:xfrm>
            <a:off x="793790" y="3570208"/>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272525"/>
                </a:solidFill>
                <a:latin typeface="Inter" pitchFamily="34" charset="0"/>
                <a:ea typeface="Inter" pitchFamily="34" charset="-122"/>
                <a:cs typeface="Inter" pitchFamily="34" charset="-120"/>
              </a:rPr>
              <a:t>Threats of account closure or legal action to rush your decision.</a:t>
            </a:r>
            <a:endParaRPr lang="en-US" sz="1750" dirty="0"/>
          </a:p>
        </p:txBody>
      </p:sp>
      <p:pic>
        <p:nvPicPr>
          <p:cNvPr id="6" name="Image 0" descr="preencoded.png">    </p:cNvPr>
          <p:cNvPicPr>
            <a:picLocks noChangeAspect="1"/>
          </p:cNvPicPr>
          <p:nvPr/>
        </p:nvPicPr>
        <p:blipFill>
          <a:blip r:embed="rId1"/>
          <a:stretch>
            <a:fillRect/>
          </a:stretch>
        </p:blipFill>
        <p:spPr>
          <a:xfrm>
            <a:off x="5032653" y="2722483"/>
            <a:ext cx="4564975" cy="4564975"/>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6731" y="3527941"/>
            <a:ext cx="339328" cy="339328"/>
          </a:xfrm>
          <a:prstGeom prst="rect">
            <a:avLst/>
          </a:prstGeom>
        </p:spPr>
      </p:pic>
      <p:sp>
        <p:nvSpPr>
          <p:cNvPr id="8" name="Text 4"/>
          <p:cNvSpPr/>
          <p:nvPr/>
        </p:nvSpPr>
        <p:spPr>
          <a:xfrm>
            <a:off x="9937790" y="3079790"/>
            <a:ext cx="338899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Authority Impersonation</a:t>
            </a:r>
            <a:endParaRPr lang="en-US" sz="2200" dirty="0"/>
          </a:p>
        </p:txBody>
      </p:sp>
      <p:sp>
        <p:nvSpPr>
          <p:cNvPr id="9" name="Text 5"/>
          <p:cNvSpPr/>
          <p:nvPr/>
        </p:nvSpPr>
        <p:spPr>
          <a:xfrm>
            <a:off x="9937790" y="3570208"/>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Pretending to be your boss, IT support, or a government official.</a:t>
            </a:r>
            <a:endParaRPr lang="en-US" sz="1750" dirty="0"/>
          </a:p>
        </p:txBody>
      </p:sp>
      <p:pic>
        <p:nvPicPr>
          <p:cNvPr id="10" name="Image 2" descr="preencoded.png">    </p:cNvPr>
          <p:cNvPicPr>
            <a:picLocks noChangeAspect="1"/>
          </p:cNvPicPr>
          <p:nvPr/>
        </p:nvPicPr>
        <p:blipFill>
          <a:blip r:embed="rId4"/>
          <a:stretch>
            <a:fillRect/>
          </a:stretch>
        </p:blipFill>
        <p:spPr>
          <a:xfrm>
            <a:off x="5032653" y="2722483"/>
            <a:ext cx="4564975" cy="4564975"/>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2604" y="3916442"/>
            <a:ext cx="339328" cy="339328"/>
          </a:xfrm>
          <a:prstGeom prst="rect">
            <a:avLst/>
          </a:prstGeom>
        </p:spPr>
      </p:pic>
      <p:sp>
        <p:nvSpPr>
          <p:cNvPr id="12" name="Text 6"/>
          <p:cNvSpPr/>
          <p:nvPr/>
        </p:nvSpPr>
        <p:spPr>
          <a:xfrm>
            <a:off x="9937790" y="55323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Greed and Rewards</a:t>
            </a:r>
            <a:endParaRPr lang="en-US" sz="2200" dirty="0"/>
          </a:p>
        </p:txBody>
      </p:sp>
      <p:sp>
        <p:nvSpPr>
          <p:cNvPr id="13" name="Text 7"/>
          <p:cNvSpPr/>
          <p:nvPr/>
        </p:nvSpPr>
        <p:spPr>
          <a:xfrm>
            <a:off x="9937790" y="6022777"/>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Offering fake prizes, discounts, or financial gains.</a:t>
            </a:r>
            <a:endParaRPr lang="en-US" sz="1750" dirty="0"/>
          </a:p>
        </p:txBody>
      </p:sp>
      <p:pic>
        <p:nvPicPr>
          <p:cNvPr id="14" name="Image 4" descr="preencoded.png">    </p:cNvPr>
          <p:cNvPicPr>
            <a:picLocks noChangeAspect="1"/>
          </p:cNvPicPr>
          <p:nvPr/>
        </p:nvPicPr>
        <p:blipFill>
          <a:blip r:embed="rId7"/>
          <a:stretch>
            <a:fillRect/>
          </a:stretch>
        </p:blipFill>
        <p:spPr>
          <a:xfrm>
            <a:off x="5032653" y="2722483"/>
            <a:ext cx="4564975" cy="4564975"/>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4103" y="6142315"/>
            <a:ext cx="339328" cy="339328"/>
          </a:xfrm>
          <a:prstGeom prst="rect">
            <a:avLst/>
          </a:prstGeom>
        </p:spPr>
      </p:pic>
      <p:sp>
        <p:nvSpPr>
          <p:cNvPr id="16" name="Text 8"/>
          <p:cNvSpPr/>
          <p:nvPr/>
        </p:nvSpPr>
        <p:spPr>
          <a:xfrm>
            <a:off x="1857256" y="5350907"/>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Curiosity &amp; Emotion</a:t>
            </a:r>
            <a:endParaRPr lang="en-US" sz="2200" dirty="0"/>
          </a:p>
        </p:txBody>
      </p:sp>
      <p:sp>
        <p:nvSpPr>
          <p:cNvPr id="17" name="Text 9"/>
          <p:cNvSpPr/>
          <p:nvPr/>
        </p:nvSpPr>
        <p:spPr>
          <a:xfrm>
            <a:off x="793790" y="5841325"/>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272525"/>
                </a:solidFill>
                <a:latin typeface="Inter" pitchFamily="34" charset="0"/>
                <a:ea typeface="Inter" pitchFamily="34" charset="-122"/>
                <a:cs typeface="Inter" pitchFamily="34" charset="-120"/>
              </a:rPr>
              <a:t>Using intriguing headlines or emotionally charged messages to pique your interest.</a:t>
            </a:r>
            <a:endParaRPr lang="en-US" sz="1750" dirty="0"/>
          </a:p>
        </p:txBody>
      </p:sp>
      <p:pic>
        <p:nvPicPr>
          <p:cNvPr id="18" name="Image 6" descr="preencoded.png">    </p:cNvPr>
          <p:cNvPicPr>
            <a:picLocks noChangeAspect="1"/>
          </p:cNvPicPr>
          <p:nvPr/>
        </p:nvPicPr>
        <p:blipFill>
          <a:blip r:embed="rId10"/>
          <a:stretch>
            <a:fillRect/>
          </a:stretch>
        </p:blipFill>
        <p:spPr>
          <a:xfrm>
            <a:off x="5032653" y="2722483"/>
            <a:ext cx="4564975" cy="4564975"/>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38230" y="5753814"/>
            <a:ext cx="339328" cy="3393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58773"/>
            <a:ext cx="846510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Real-World Phishing Examples</a:t>
            </a:r>
            <a:endParaRPr lang="en-US" sz="4450" dirty="0"/>
          </a:p>
        </p:txBody>
      </p:sp>
      <p:sp>
        <p:nvSpPr>
          <p:cNvPr id="3" name="Text 1"/>
          <p:cNvSpPr/>
          <p:nvPr/>
        </p:nvSpPr>
        <p:spPr>
          <a:xfrm>
            <a:off x="793790" y="182118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Let's look at some examples of what phishing attempts can look like:</a:t>
            </a:r>
            <a:endParaRPr lang="en-US" sz="1750" dirty="0"/>
          </a:p>
        </p:txBody>
      </p:sp>
      <p:pic>
        <p:nvPicPr>
          <p:cNvPr id="4" name="Image 0" descr="preencoded.png">    </p:cNvPr>
          <p:cNvPicPr>
            <a:picLocks noChangeAspect="1"/>
          </p:cNvPicPr>
          <p:nvPr/>
        </p:nvPicPr>
        <p:blipFill>
          <a:blip r:embed="rId1"/>
          <a:stretch>
            <a:fillRect/>
          </a:stretch>
        </p:blipFill>
        <p:spPr>
          <a:xfrm>
            <a:off x="801410" y="2585204"/>
            <a:ext cx="4221480" cy="4221480"/>
          </a:xfrm>
          <a:prstGeom prst="rect">
            <a:avLst/>
          </a:prstGeom>
        </p:spPr>
      </p:pic>
      <p:pic>
        <p:nvPicPr>
          <p:cNvPr id="5" name="Image 1" descr="preencoded.png">    </p:cNvPr>
          <p:cNvPicPr>
            <a:picLocks noChangeAspect="1"/>
          </p:cNvPicPr>
          <p:nvPr/>
        </p:nvPicPr>
        <p:blipFill>
          <a:blip r:embed="rId2"/>
          <a:stretch>
            <a:fillRect/>
          </a:stretch>
        </p:blipFill>
        <p:spPr>
          <a:xfrm>
            <a:off x="5204341" y="2585204"/>
            <a:ext cx="4221599" cy="4221599"/>
          </a:xfrm>
          <a:prstGeom prst="rect">
            <a:avLst/>
          </a:prstGeom>
        </p:spPr>
      </p:pic>
      <p:pic>
        <p:nvPicPr>
          <p:cNvPr id="6" name="Image 2" descr="preencoded.png">    </p:cNvPr>
          <p:cNvPicPr>
            <a:picLocks noChangeAspect="1"/>
          </p:cNvPicPr>
          <p:nvPr/>
        </p:nvPicPr>
        <p:blipFill>
          <a:blip r:embed="rId3"/>
          <a:stretch>
            <a:fillRect/>
          </a:stretch>
        </p:blipFill>
        <p:spPr>
          <a:xfrm>
            <a:off x="9607391" y="2585204"/>
            <a:ext cx="4221599" cy="4221599"/>
          </a:xfrm>
          <a:prstGeom prst="rect">
            <a:avLst/>
          </a:prstGeom>
        </p:spPr>
      </p:pic>
      <p:sp>
        <p:nvSpPr>
          <p:cNvPr id="7" name="Text 2"/>
          <p:cNvSpPr/>
          <p:nvPr/>
        </p:nvSpPr>
        <p:spPr>
          <a:xfrm>
            <a:off x="793790" y="720792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These examples highlight how convincing scammers can make their messages appear. Always be vigilant!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3145" y="908328"/>
            <a:ext cx="7036118" cy="559594"/>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Inter Bold" pitchFamily="34" charset="0"/>
                <a:ea typeface="Inter Bold" pitchFamily="34" charset="-122"/>
                <a:cs typeface="Inter Bold" pitchFamily="34" charset="-120"/>
              </a:rPr>
              <a:t>Best Practices to Avoid Phishing</a:t>
            </a:r>
            <a:endParaRPr lang="en-US" sz="3500" dirty="0"/>
          </a:p>
        </p:txBody>
      </p:sp>
      <p:sp>
        <p:nvSpPr>
          <p:cNvPr id="4" name="Shape 1"/>
          <p:cNvSpPr/>
          <p:nvPr/>
        </p:nvSpPr>
        <p:spPr>
          <a:xfrm>
            <a:off x="6113145" y="1736527"/>
            <a:ext cx="7890510" cy="1047036"/>
          </a:xfrm>
          <a:prstGeom prst="roundRect">
            <a:avLst>
              <a:gd name="adj" fmla="val 41047"/>
            </a:avLst>
          </a:prstGeom>
          <a:solidFill>
            <a:srgbClr val="DADBF1"/>
          </a:solidFill>
          <a:ln w="7620">
            <a:solidFill>
              <a:srgbClr val="C0C1D7"/>
            </a:solidFill>
            <a:prstDash val="solid"/>
          </a:ln>
        </p:spPr>
      </p:sp>
      <p:sp>
        <p:nvSpPr>
          <p:cNvPr id="5" name="Text 2"/>
          <p:cNvSpPr/>
          <p:nvPr/>
        </p:nvSpPr>
        <p:spPr>
          <a:xfrm>
            <a:off x="6299835" y="1923217"/>
            <a:ext cx="3149560" cy="279797"/>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Never Click Suspicious Links</a:t>
            </a:r>
            <a:endParaRPr lang="en-US" sz="1750" dirty="0"/>
          </a:p>
        </p:txBody>
      </p:sp>
      <p:sp>
        <p:nvSpPr>
          <p:cNvPr id="6" name="Text 3"/>
          <p:cNvSpPr/>
          <p:nvPr/>
        </p:nvSpPr>
        <p:spPr>
          <a:xfrm>
            <a:off x="6299835" y="2310408"/>
            <a:ext cx="7517130" cy="28646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Hover over links to see the actual URL before clicking. If it looks off, don't click.</a:t>
            </a:r>
            <a:endParaRPr lang="en-US" sz="1400" dirty="0"/>
          </a:p>
        </p:txBody>
      </p:sp>
      <p:sp>
        <p:nvSpPr>
          <p:cNvPr id="7" name="Shape 4"/>
          <p:cNvSpPr/>
          <p:nvPr/>
        </p:nvSpPr>
        <p:spPr>
          <a:xfrm>
            <a:off x="6113145" y="2962632"/>
            <a:ext cx="7890510" cy="1333500"/>
          </a:xfrm>
          <a:prstGeom prst="roundRect">
            <a:avLst>
              <a:gd name="adj" fmla="val 32229"/>
            </a:avLst>
          </a:prstGeom>
          <a:solidFill>
            <a:srgbClr val="DADBF1"/>
          </a:solidFill>
          <a:ln w="7620">
            <a:solidFill>
              <a:srgbClr val="C0C1D7"/>
            </a:solidFill>
            <a:prstDash val="solid"/>
          </a:ln>
        </p:spPr>
      </p:sp>
      <p:sp>
        <p:nvSpPr>
          <p:cNvPr id="8" name="Text 5"/>
          <p:cNvSpPr/>
          <p:nvPr/>
        </p:nvSpPr>
        <p:spPr>
          <a:xfrm>
            <a:off x="6299835" y="3149322"/>
            <a:ext cx="2393990" cy="279797"/>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Verify Sender Identity</a:t>
            </a:r>
            <a:endParaRPr lang="en-US" sz="1750" dirty="0"/>
          </a:p>
        </p:txBody>
      </p:sp>
      <p:sp>
        <p:nvSpPr>
          <p:cNvPr id="9" name="Text 6"/>
          <p:cNvSpPr/>
          <p:nvPr/>
        </p:nvSpPr>
        <p:spPr>
          <a:xfrm>
            <a:off x="6299835" y="3536513"/>
            <a:ext cx="7517130" cy="57292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If unsure, contact the sender directly through a known, legitimate channel, not the one provided in the email.</a:t>
            </a:r>
            <a:endParaRPr lang="en-US" sz="1400" dirty="0"/>
          </a:p>
        </p:txBody>
      </p:sp>
      <p:sp>
        <p:nvSpPr>
          <p:cNvPr id="10" name="Shape 7"/>
          <p:cNvSpPr/>
          <p:nvPr/>
        </p:nvSpPr>
        <p:spPr>
          <a:xfrm>
            <a:off x="6113145" y="4475202"/>
            <a:ext cx="7890510" cy="1333500"/>
          </a:xfrm>
          <a:prstGeom prst="roundRect">
            <a:avLst>
              <a:gd name="adj" fmla="val 32229"/>
            </a:avLst>
          </a:prstGeom>
          <a:solidFill>
            <a:srgbClr val="DADBF1"/>
          </a:solidFill>
          <a:ln w="7620">
            <a:solidFill>
              <a:srgbClr val="C0C1D7"/>
            </a:solidFill>
            <a:prstDash val="solid"/>
          </a:ln>
        </p:spPr>
      </p:sp>
      <p:sp>
        <p:nvSpPr>
          <p:cNvPr id="11" name="Text 8"/>
          <p:cNvSpPr/>
          <p:nvPr/>
        </p:nvSpPr>
        <p:spPr>
          <a:xfrm>
            <a:off x="6299835" y="4661892"/>
            <a:ext cx="2459117" cy="279797"/>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Use Strong Passwords</a:t>
            </a:r>
            <a:endParaRPr lang="en-US" sz="1750" dirty="0"/>
          </a:p>
        </p:txBody>
      </p:sp>
      <p:sp>
        <p:nvSpPr>
          <p:cNvPr id="12" name="Text 9"/>
          <p:cNvSpPr/>
          <p:nvPr/>
        </p:nvSpPr>
        <p:spPr>
          <a:xfrm>
            <a:off x="6299835" y="5049083"/>
            <a:ext cx="7517130" cy="57292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Create complex passwords and use a password manager. Avoid reusing passwords across accounts.</a:t>
            </a:r>
            <a:endParaRPr lang="en-US" sz="1400" dirty="0"/>
          </a:p>
        </p:txBody>
      </p:sp>
      <p:sp>
        <p:nvSpPr>
          <p:cNvPr id="13" name="Shape 10"/>
          <p:cNvSpPr/>
          <p:nvPr/>
        </p:nvSpPr>
        <p:spPr>
          <a:xfrm>
            <a:off x="6113145" y="5987772"/>
            <a:ext cx="7890510" cy="1333500"/>
          </a:xfrm>
          <a:prstGeom prst="roundRect">
            <a:avLst>
              <a:gd name="adj" fmla="val 32229"/>
            </a:avLst>
          </a:prstGeom>
          <a:solidFill>
            <a:srgbClr val="DADBF1"/>
          </a:solidFill>
          <a:ln w="7620">
            <a:solidFill>
              <a:srgbClr val="C0C1D7"/>
            </a:solidFill>
            <a:prstDash val="solid"/>
          </a:ln>
        </p:spPr>
      </p:sp>
      <p:sp>
        <p:nvSpPr>
          <p:cNvPr id="14" name="Text 11"/>
          <p:cNvSpPr/>
          <p:nvPr/>
        </p:nvSpPr>
        <p:spPr>
          <a:xfrm>
            <a:off x="6299835" y="6174462"/>
            <a:ext cx="4373880" cy="279797"/>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Enable Two-Factor Authentication (2FA)</a:t>
            </a:r>
            <a:endParaRPr lang="en-US" sz="1750" dirty="0"/>
          </a:p>
        </p:txBody>
      </p:sp>
      <p:sp>
        <p:nvSpPr>
          <p:cNvPr id="15" name="Text 12"/>
          <p:cNvSpPr/>
          <p:nvPr/>
        </p:nvSpPr>
        <p:spPr>
          <a:xfrm>
            <a:off x="6299835" y="6561653"/>
            <a:ext cx="7517130" cy="57292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2FA adds an extra layer of security, making it harder for attackers to access your accounts even with your password.</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5811" y="611505"/>
            <a:ext cx="5894903" cy="692706"/>
          </a:xfrm>
          <a:prstGeom prst="rect">
            <a:avLst/>
          </a:prstGeom>
          <a:noFill/>
          <a:ln/>
        </p:spPr>
        <p:txBody>
          <a:bodyPr wrap="none" lIns="0" tIns="0" rIns="0" bIns="0" rtlCol="0" anchor="t"/>
          <a:lstStyle/>
          <a:p>
            <a:pPr algn="l" indent="0" marL="0">
              <a:lnSpc>
                <a:spcPts val="5450"/>
              </a:lnSpc>
              <a:buNone/>
            </a:pPr>
            <a:r>
              <a:rPr lang="en-US" sz="4350" b="1" dirty="0">
                <a:solidFill>
                  <a:srgbClr val="000000"/>
                </a:solidFill>
                <a:latin typeface="Inter Bold" pitchFamily="34" charset="0"/>
                <a:ea typeface="Inter Bold" pitchFamily="34" charset="-122"/>
                <a:cs typeface="Inter Bold" pitchFamily="34" charset="-120"/>
              </a:rPr>
              <a:t>What If You Fall for It?</a:t>
            </a:r>
            <a:endParaRPr lang="en-US" sz="4350" dirty="0"/>
          </a:p>
        </p:txBody>
      </p:sp>
      <p:sp>
        <p:nvSpPr>
          <p:cNvPr id="4" name="Text 1"/>
          <p:cNvSpPr/>
          <p:nvPr/>
        </p:nvSpPr>
        <p:spPr>
          <a:xfrm>
            <a:off x="775811" y="1636633"/>
            <a:ext cx="7592378" cy="709374"/>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Accidents happen. If you suspect you've fallen victim to a phishing attack, act fast:</a:t>
            </a:r>
            <a:endParaRPr lang="en-US" sz="1700" dirty="0"/>
          </a:p>
        </p:txBody>
      </p:sp>
      <p:sp>
        <p:nvSpPr>
          <p:cNvPr id="5" name="Text 2"/>
          <p:cNvSpPr/>
          <p:nvPr/>
        </p:nvSpPr>
        <p:spPr>
          <a:xfrm>
            <a:off x="775811" y="2595324"/>
            <a:ext cx="221575" cy="277058"/>
          </a:xfrm>
          <a:prstGeom prst="rect">
            <a:avLst/>
          </a:prstGeom>
          <a:noFill/>
          <a:ln/>
        </p:spPr>
        <p:txBody>
          <a:bodyPr wrap="none" lIns="0" tIns="0" rIns="0" bIns="0" rtlCol="0" anchor="t"/>
          <a:lstStyle/>
          <a:p>
            <a:pPr algn="l" indent="0" marL="0">
              <a:lnSpc>
                <a:spcPts val="2750"/>
              </a:lnSpc>
              <a:buNone/>
            </a:pPr>
            <a:r>
              <a:rPr lang="en-US" sz="1700" dirty="0">
                <a:solidFill>
                  <a:srgbClr val="272525"/>
                </a:solidFill>
                <a:latin typeface="Inter Light" pitchFamily="34" charset="0"/>
                <a:ea typeface="Inter Light" pitchFamily="34" charset="-122"/>
                <a:cs typeface="Inter Light" pitchFamily="34" charset="-120"/>
              </a:rPr>
              <a:t>01</a:t>
            </a:r>
            <a:endParaRPr lang="en-US" sz="1700" dirty="0"/>
          </a:p>
        </p:txBody>
      </p:sp>
      <p:sp>
        <p:nvSpPr>
          <p:cNvPr id="6" name="Shape 3"/>
          <p:cNvSpPr/>
          <p:nvPr/>
        </p:nvSpPr>
        <p:spPr>
          <a:xfrm>
            <a:off x="775811" y="2941558"/>
            <a:ext cx="3685342" cy="30480"/>
          </a:xfrm>
          <a:prstGeom prst="rect">
            <a:avLst/>
          </a:prstGeom>
          <a:solidFill>
            <a:srgbClr val="4950BC"/>
          </a:solidFill>
          <a:ln/>
        </p:spPr>
      </p:sp>
      <p:sp>
        <p:nvSpPr>
          <p:cNvPr id="7" name="Text 4"/>
          <p:cNvSpPr/>
          <p:nvPr/>
        </p:nvSpPr>
        <p:spPr>
          <a:xfrm>
            <a:off x="775811" y="3113246"/>
            <a:ext cx="3685342" cy="692467"/>
          </a:xfrm>
          <a:prstGeom prst="rect">
            <a:avLst/>
          </a:prstGeom>
          <a:noFill/>
          <a:ln/>
        </p:spPr>
        <p:txBody>
          <a:bodyPr wrap="squar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Change Passwords Immediately</a:t>
            </a:r>
            <a:endParaRPr lang="en-US" sz="2150" dirty="0"/>
          </a:p>
        </p:txBody>
      </p:sp>
      <p:sp>
        <p:nvSpPr>
          <p:cNvPr id="8" name="Text 5"/>
          <p:cNvSpPr/>
          <p:nvPr/>
        </p:nvSpPr>
        <p:spPr>
          <a:xfrm>
            <a:off x="775811" y="3938707"/>
            <a:ext cx="3685342" cy="1418749"/>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Update passwords for any compromised accounts, and any other accounts using the same password.</a:t>
            </a:r>
            <a:endParaRPr lang="en-US" sz="1700" dirty="0"/>
          </a:p>
        </p:txBody>
      </p:sp>
      <p:sp>
        <p:nvSpPr>
          <p:cNvPr id="9" name="Text 6"/>
          <p:cNvSpPr/>
          <p:nvPr/>
        </p:nvSpPr>
        <p:spPr>
          <a:xfrm>
            <a:off x="4682728" y="2595324"/>
            <a:ext cx="221575" cy="277058"/>
          </a:xfrm>
          <a:prstGeom prst="rect">
            <a:avLst/>
          </a:prstGeom>
          <a:noFill/>
          <a:ln/>
        </p:spPr>
        <p:txBody>
          <a:bodyPr wrap="none" lIns="0" tIns="0" rIns="0" bIns="0" rtlCol="0" anchor="t"/>
          <a:lstStyle/>
          <a:p>
            <a:pPr algn="l" indent="0" marL="0">
              <a:lnSpc>
                <a:spcPts val="2750"/>
              </a:lnSpc>
              <a:buNone/>
            </a:pPr>
            <a:r>
              <a:rPr lang="en-US" sz="1700" dirty="0">
                <a:solidFill>
                  <a:srgbClr val="272525"/>
                </a:solidFill>
                <a:latin typeface="Inter Light" pitchFamily="34" charset="0"/>
                <a:ea typeface="Inter Light" pitchFamily="34" charset="-122"/>
                <a:cs typeface="Inter Light" pitchFamily="34" charset="-120"/>
              </a:rPr>
              <a:t>02</a:t>
            </a:r>
            <a:endParaRPr lang="en-US" sz="1700" dirty="0"/>
          </a:p>
        </p:txBody>
      </p:sp>
      <p:sp>
        <p:nvSpPr>
          <p:cNvPr id="10" name="Shape 7"/>
          <p:cNvSpPr/>
          <p:nvPr/>
        </p:nvSpPr>
        <p:spPr>
          <a:xfrm>
            <a:off x="4682728" y="2941558"/>
            <a:ext cx="3685461" cy="30480"/>
          </a:xfrm>
          <a:prstGeom prst="rect">
            <a:avLst/>
          </a:prstGeom>
          <a:solidFill>
            <a:srgbClr val="4950BC"/>
          </a:solidFill>
          <a:ln/>
        </p:spPr>
      </p:sp>
      <p:sp>
        <p:nvSpPr>
          <p:cNvPr id="11" name="Text 8"/>
          <p:cNvSpPr/>
          <p:nvPr/>
        </p:nvSpPr>
        <p:spPr>
          <a:xfrm>
            <a:off x="4682728" y="3113246"/>
            <a:ext cx="3269813" cy="346234"/>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Inform IT/Security Team</a:t>
            </a:r>
            <a:endParaRPr lang="en-US" sz="2150" dirty="0"/>
          </a:p>
        </p:txBody>
      </p:sp>
      <p:sp>
        <p:nvSpPr>
          <p:cNvPr id="12" name="Text 9"/>
          <p:cNvSpPr/>
          <p:nvPr/>
        </p:nvSpPr>
        <p:spPr>
          <a:xfrm>
            <a:off x="4682728" y="3592473"/>
            <a:ext cx="3685461" cy="1064062"/>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Report the incident to your organisation's IT or cybersecurity team without delay.</a:t>
            </a:r>
            <a:endParaRPr lang="en-US" sz="1700" dirty="0"/>
          </a:p>
        </p:txBody>
      </p:sp>
      <p:sp>
        <p:nvSpPr>
          <p:cNvPr id="13" name="Text 10"/>
          <p:cNvSpPr/>
          <p:nvPr/>
        </p:nvSpPr>
        <p:spPr>
          <a:xfrm>
            <a:off x="775811" y="5745242"/>
            <a:ext cx="221575" cy="277058"/>
          </a:xfrm>
          <a:prstGeom prst="rect">
            <a:avLst/>
          </a:prstGeom>
          <a:noFill/>
          <a:ln/>
        </p:spPr>
        <p:txBody>
          <a:bodyPr wrap="none" lIns="0" tIns="0" rIns="0" bIns="0" rtlCol="0" anchor="t"/>
          <a:lstStyle/>
          <a:p>
            <a:pPr algn="l" indent="0" marL="0">
              <a:lnSpc>
                <a:spcPts val="2750"/>
              </a:lnSpc>
              <a:buNone/>
            </a:pPr>
            <a:r>
              <a:rPr lang="en-US" sz="1700" dirty="0">
                <a:solidFill>
                  <a:srgbClr val="272525"/>
                </a:solidFill>
                <a:latin typeface="Inter Light" pitchFamily="34" charset="0"/>
                <a:ea typeface="Inter Light" pitchFamily="34" charset="-122"/>
                <a:cs typeface="Inter Light" pitchFamily="34" charset="-120"/>
              </a:rPr>
              <a:t>03</a:t>
            </a:r>
            <a:endParaRPr lang="en-US" sz="1700" dirty="0"/>
          </a:p>
        </p:txBody>
      </p:sp>
      <p:sp>
        <p:nvSpPr>
          <p:cNvPr id="14" name="Shape 11"/>
          <p:cNvSpPr/>
          <p:nvPr/>
        </p:nvSpPr>
        <p:spPr>
          <a:xfrm>
            <a:off x="775811" y="6091476"/>
            <a:ext cx="7592378" cy="30480"/>
          </a:xfrm>
          <a:prstGeom prst="rect">
            <a:avLst/>
          </a:prstGeom>
          <a:solidFill>
            <a:srgbClr val="4950BC"/>
          </a:solidFill>
          <a:ln/>
        </p:spPr>
      </p:sp>
      <p:sp>
        <p:nvSpPr>
          <p:cNvPr id="15" name="Text 12"/>
          <p:cNvSpPr/>
          <p:nvPr/>
        </p:nvSpPr>
        <p:spPr>
          <a:xfrm>
            <a:off x="775811" y="6263164"/>
            <a:ext cx="2771061" cy="346234"/>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Scan Your Device</a:t>
            </a:r>
            <a:endParaRPr lang="en-US" sz="2150" dirty="0"/>
          </a:p>
        </p:txBody>
      </p:sp>
      <p:sp>
        <p:nvSpPr>
          <p:cNvPr id="16" name="Text 13"/>
          <p:cNvSpPr/>
          <p:nvPr/>
        </p:nvSpPr>
        <p:spPr>
          <a:xfrm>
            <a:off x="775811" y="6742390"/>
            <a:ext cx="7592378" cy="709374"/>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Run a full scan with your antivirus software to check for any malware that might have been installed.</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2026-01-19T18:25:19Z</dcterms:created>
  <dcterms:modified xsi:type="dcterms:W3CDTF">2026-01-19T18:25:19Z</dcterms:modified>
</cp:coreProperties>
</file>